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01700" y="838302"/>
            <a:ext cx="5850890" cy="6570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01420" marR="15875" indent="-1061085">
              <a:lnSpc>
                <a:spcPct val="117000"/>
              </a:lnSpc>
              <a:spcBef>
                <a:spcPts val="100"/>
              </a:spcBef>
            </a:pPr>
            <a:r>
              <a:rPr dirty="0" u="sng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Issuing</a:t>
            </a:r>
            <a:r>
              <a:rPr dirty="0" u="sng" sz="20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refund</a:t>
            </a:r>
            <a:r>
              <a:rPr dirty="0" u="sng" sz="2000" spc="-3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dirty="0" u="sng" sz="20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Contributions</a:t>
            </a:r>
            <a:r>
              <a:rPr dirty="0" u="sng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if</a:t>
            </a:r>
            <a:r>
              <a:rPr dirty="0" u="sng" sz="20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Member</a:t>
            </a:r>
            <a:r>
              <a:rPr dirty="0" u="sng" sz="2000" spc="-4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Terminates</a:t>
            </a:r>
            <a:r>
              <a:rPr dirty="0" sz="2000" spc="-10" b="1">
                <a:latin typeface="Calibri"/>
                <a:cs typeface="Calibri"/>
              </a:rPr>
              <a:t> </a:t>
            </a:r>
            <a:r>
              <a:rPr dirty="0" u="sng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before</a:t>
            </a:r>
            <a:r>
              <a:rPr dirty="0" u="sng" sz="2000" spc="-3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eligible</a:t>
            </a:r>
            <a:r>
              <a:rPr dirty="0" u="sng" sz="20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for</a:t>
            </a:r>
            <a:r>
              <a:rPr dirty="0" u="sng" sz="20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service</a:t>
            </a:r>
            <a:r>
              <a:rPr dirty="0" u="sng" sz="20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benefit: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1100" spc="-10">
                <a:latin typeface="Calibri"/>
                <a:cs typeface="Calibri"/>
              </a:rPr>
              <a:t>Contributions: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Calibri"/>
              <a:cs typeface="Calibri"/>
            </a:endParaRPr>
          </a:p>
          <a:p>
            <a:pPr marL="469900" marR="443230" indent="-229235">
              <a:lnSpc>
                <a:spcPct val="117300"/>
              </a:lnSpc>
              <a:buFont typeface="Symbol"/>
              <a:buChar char=""/>
              <a:tabLst>
                <a:tab pos="469265" algn="l"/>
                <a:tab pos="470534" algn="l"/>
              </a:tabLst>
            </a:pPr>
            <a:r>
              <a:rPr dirty="0" sz="1100">
                <a:latin typeface="Calibri"/>
                <a:cs typeface="Calibri"/>
              </a:rPr>
              <a:t>Provide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Plan</a:t>
            </a:r>
            <a:r>
              <a:rPr dirty="0" sz="1100" spc="-10">
                <a:latin typeface="Calibri"/>
                <a:cs typeface="Calibri"/>
              </a:rPr>
              <a:t> Administrator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with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formal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letter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notification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from the</a:t>
            </a:r>
            <a:r>
              <a:rPr dirty="0" sz="1100" spc="-10">
                <a:latin typeface="Calibri"/>
                <a:cs typeface="Calibri"/>
              </a:rPr>
              <a:t> Woodlands </a:t>
            </a:r>
            <a:r>
              <a:rPr dirty="0" sz="1100">
                <a:latin typeface="Calibri"/>
                <a:cs typeface="Calibri"/>
              </a:rPr>
              <a:t>Township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with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official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termination</a:t>
            </a:r>
            <a:r>
              <a:rPr dirty="0" sz="1100" spc="-20">
                <a:latin typeface="Calibri"/>
                <a:cs typeface="Calibri"/>
              </a:rPr>
              <a:t> date.</a:t>
            </a:r>
            <a:endParaRPr sz="1100">
              <a:latin typeface="Calibri"/>
              <a:cs typeface="Calibri"/>
            </a:endParaRPr>
          </a:p>
          <a:p>
            <a:pPr marL="469900" marR="106680" indent="-229235">
              <a:lnSpc>
                <a:spcPct val="116799"/>
              </a:lnSpc>
              <a:spcBef>
                <a:spcPts val="70"/>
              </a:spcBef>
              <a:buFont typeface="Symbol"/>
              <a:buChar char=""/>
              <a:tabLst>
                <a:tab pos="469265" algn="l"/>
                <a:tab pos="470534" algn="l"/>
              </a:tabLst>
            </a:pPr>
            <a:r>
              <a:rPr dirty="0" sz="1100">
                <a:latin typeface="Calibri"/>
                <a:cs typeface="Calibri"/>
              </a:rPr>
              <a:t>Member's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will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given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information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on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process,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which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follows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termination,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Plan </a:t>
            </a:r>
            <a:r>
              <a:rPr dirty="0" sz="1100">
                <a:latin typeface="Calibri"/>
                <a:cs typeface="Calibri"/>
              </a:rPr>
              <a:t>Administrator,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including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but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not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limited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date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final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payroll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will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be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available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two </a:t>
            </a:r>
            <a:r>
              <a:rPr dirty="0" sz="1100">
                <a:latin typeface="Calibri"/>
                <a:cs typeface="Calibri"/>
              </a:rPr>
              <a:t>options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10">
                <a:latin typeface="Calibri"/>
                <a:cs typeface="Calibri"/>
              </a:rPr>
              <a:t> refund.</a:t>
            </a:r>
            <a:endParaRPr sz="1100">
              <a:latin typeface="Calibri"/>
              <a:cs typeface="Calibri"/>
            </a:endParaRPr>
          </a:p>
          <a:p>
            <a:pPr marL="469900" indent="-22987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469265" algn="l"/>
                <a:tab pos="470534" algn="l"/>
              </a:tabLst>
            </a:pPr>
            <a:r>
              <a:rPr dirty="0" sz="1100">
                <a:latin typeface="Calibri"/>
                <a:cs typeface="Calibri"/>
              </a:rPr>
              <a:t>Only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option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check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“No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Direct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Deposit.”</a:t>
            </a:r>
            <a:endParaRPr sz="1100">
              <a:latin typeface="Calibri"/>
              <a:cs typeface="Calibri"/>
            </a:endParaRPr>
          </a:p>
          <a:p>
            <a:pPr lvl="1" marL="927100" indent="-229235">
              <a:lnSpc>
                <a:spcPct val="100000"/>
              </a:lnSpc>
              <a:spcBef>
                <a:spcPts val="225"/>
              </a:spcBef>
              <a:buFont typeface="Courier New"/>
              <a:buChar char="o"/>
              <a:tabLst>
                <a:tab pos="927100" algn="l"/>
                <a:tab pos="927735" algn="l"/>
              </a:tabLst>
            </a:pPr>
            <a:r>
              <a:rPr dirty="0" sz="1100">
                <a:latin typeface="Calibri"/>
                <a:cs typeface="Calibri"/>
              </a:rPr>
              <a:t>Withdrawal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Member’s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contribution.</a:t>
            </a:r>
            <a:endParaRPr sz="1100">
              <a:latin typeface="Calibri"/>
              <a:cs typeface="Calibri"/>
            </a:endParaRPr>
          </a:p>
          <a:p>
            <a:pPr lvl="2" marL="1384300" marR="174625" indent="-229235">
              <a:lnSpc>
                <a:spcPct val="116300"/>
              </a:lnSpc>
              <a:spcBef>
                <a:spcPts val="15"/>
              </a:spcBef>
              <a:buFont typeface="Wingdings"/>
              <a:buChar char=""/>
              <a:tabLst>
                <a:tab pos="1384300" algn="l"/>
                <a:tab pos="1384935" algn="l"/>
              </a:tabLst>
            </a:pPr>
            <a:r>
              <a:rPr dirty="0" sz="1100">
                <a:latin typeface="Calibri"/>
                <a:cs typeface="Calibri"/>
              </a:rPr>
              <a:t>This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withdrawal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subject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20%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federal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withholding.</a:t>
            </a:r>
            <a:r>
              <a:rPr dirty="0" sz="1100" spc="4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Form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1099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will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be </a:t>
            </a:r>
            <a:r>
              <a:rPr dirty="0" sz="1100">
                <a:latin typeface="Calibri"/>
                <a:cs typeface="Calibri"/>
              </a:rPr>
              <a:t>issued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year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Member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with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penalty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box </a:t>
            </a:r>
            <a:r>
              <a:rPr dirty="0" sz="1100" spc="-10">
                <a:latin typeface="Calibri"/>
                <a:cs typeface="Calibri"/>
              </a:rPr>
              <a:t>checked.</a:t>
            </a:r>
            <a:endParaRPr sz="1100">
              <a:latin typeface="Calibri"/>
              <a:cs typeface="Calibri"/>
            </a:endParaRPr>
          </a:p>
          <a:p>
            <a:pPr lvl="2" marL="1384300" marR="16510" indent="-229235">
              <a:lnSpc>
                <a:spcPct val="117300"/>
              </a:lnSpc>
              <a:buFont typeface="Wingdings"/>
              <a:buChar char=""/>
              <a:tabLst>
                <a:tab pos="1384300" algn="l"/>
                <a:tab pos="1384935" algn="l"/>
              </a:tabLst>
            </a:pPr>
            <a:r>
              <a:rPr dirty="0" sz="1100">
                <a:latin typeface="Calibri"/>
                <a:cs typeface="Calibri"/>
              </a:rPr>
              <a:t>This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not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processed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until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FINAL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payroll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check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has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been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issued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by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the </a:t>
            </a:r>
            <a:r>
              <a:rPr dirty="0" sz="1100" spc="-10">
                <a:latin typeface="Calibri"/>
                <a:cs typeface="Calibri"/>
              </a:rPr>
              <a:t>township.</a:t>
            </a:r>
            <a:endParaRPr sz="1100">
              <a:latin typeface="Calibri"/>
              <a:cs typeface="Calibri"/>
            </a:endParaRPr>
          </a:p>
          <a:p>
            <a:pPr lvl="2" marL="1384300" marR="170180" indent="-228600">
              <a:lnSpc>
                <a:spcPts val="1550"/>
              </a:lnSpc>
              <a:spcBef>
                <a:spcPts val="75"/>
              </a:spcBef>
              <a:buFont typeface="Wingdings"/>
              <a:buChar char=""/>
              <a:tabLst>
                <a:tab pos="1384300" algn="l"/>
                <a:tab pos="1384935" algn="l"/>
              </a:tabLst>
            </a:pPr>
            <a:r>
              <a:rPr dirty="0" sz="1100">
                <a:latin typeface="Calibri"/>
                <a:cs typeface="Calibri"/>
              </a:rPr>
              <a:t>Once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Final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payroll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processed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by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Plan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Administrator,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Form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135</a:t>
            </a:r>
            <a:r>
              <a:rPr dirty="0" sz="1100" spc="-20">
                <a:latin typeface="Calibri"/>
                <a:cs typeface="Calibri"/>
              </a:rPr>
              <a:t> will </a:t>
            </a:r>
            <a:r>
              <a:rPr dirty="0" sz="1100">
                <a:latin typeface="Calibri"/>
                <a:cs typeface="Calibri"/>
              </a:rPr>
              <a:t>need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executed,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Application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Refund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Contributions.</a:t>
            </a:r>
            <a:endParaRPr sz="1100">
              <a:latin typeface="Calibri"/>
              <a:cs typeface="Calibri"/>
            </a:endParaRPr>
          </a:p>
          <a:p>
            <a:pPr lvl="2" marL="1384300" marR="300990" indent="-229235">
              <a:lnSpc>
                <a:spcPts val="1540"/>
              </a:lnSpc>
              <a:spcBef>
                <a:spcPts val="5"/>
              </a:spcBef>
              <a:buFont typeface="Wingdings"/>
              <a:buChar char=""/>
              <a:tabLst>
                <a:tab pos="1384300" algn="l"/>
                <a:tab pos="1384935" algn="l"/>
              </a:tabLst>
            </a:pP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must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approve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this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monthly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board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meeting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following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the </a:t>
            </a:r>
            <a:r>
              <a:rPr dirty="0" sz="1100">
                <a:latin typeface="Calibri"/>
                <a:cs typeface="Calibri"/>
              </a:rPr>
              <a:t>completion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Form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135.</a:t>
            </a:r>
            <a:endParaRPr sz="1100">
              <a:latin typeface="Calibri"/>
              <a:cs typeface="Calibri"/>
            </a:endParaRPr>
          </a:p>
          <a:p>
            <a:pPr lvl="2" marL="1384300" indent="-229235">
              <a:lnSpc>
                <a:spcPct val="100000"/>
              </a:lnSpc>
              <a:spcBef>
                <a:spcPts val="135"/>
              </a:spcBef>
              <a:buFont typeface="Wingdings"/>
              <a:buChar char=""/>
              <a:tabLst>
                <a:tab pos="1384300" algn="l"/>
                <a:tab pos="1384935" algn="l"/>
              </a:tabLst>
            </a:pPr>
            <a:r>
              <a:rPr dirty="0" sz="1100">
                <a:latin typeface="Calibri"/>
                <a:cs typeface="Calibri"/>
              </a:rPr>
              <a:t>Once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approved,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Form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135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submitted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Custodian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Bank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payment</a:t>
            </a:r>
            <a:endParaRPr sz="1100">
              <a:latin typeface="Calibri"/>
              <a:cs typeface="Calibri"/>
            </a:endParaRPr>
          </a:p>
          <a:p>
            <a:pPr marL="1384300">
              <a:lnSpc>
                <a:spcPct val="100000"/>
              </a:lnSpc>
              <a:spcBef>
                <a:spcPts val="225"/>
              </a:spcBef>
            </a:pPr>
            <a:r>
              <a:rPr dirty="0" sz="1100" spc="-10">
                <a:latin typeface="Calibri"/>
                <a:cs typeface="Calibri"/>
              </a:rPr>
              <a:t>processing.</a:t>
            </a:r>
            <a:endParaRPr sz="1100">
              <a:latin typeface="Calibri"/>
              <a:cs typeface="Calibri"/>
            </a:endParaRPr>
          </a:p>
          <a:p>
            <a:pPr lvl="3" marL="1841500" indent="-229235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1841500" algn="l"/>
                <a:tab pos="1842135" algn="l"/>
              </a:tabLst>
            </a:pPr>
            <a:r>
              <a:rPr dirty="0" sz="1100">
                <a:latin typeface="Calibri"/>
                <a:cs typeface="Calibri"/>
              </a:rPr>
              <a:t>Custodian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Bank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will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take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5-10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business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days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process.</a:t>
            </a:r>
            <a:endParaRPr sz="1100">
              <a:latin typeface="Calibri"/>
              <a:cs typeface="Calibri"/>
            </a:endParaRPr>
          </a:p>
          <a:p>
            <a:pPr lvl="2" marL="1384300" indent="-22923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1384300" algn="l"/>
                <a:tab pos="1384935" algn="l"/>
              </a:tabLst>
            </a:pPr>
            <a:r>
              <a:rPr dirty="0" sz="1100">
                <a:latin typeface="Calibri"/>
                <a:cs typeface="Calibri"/>
              </a:rPr>
              <a:t>See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attached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information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regarding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Qualified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Plans</a:t>
            </a:r>
            <a:endParaRPr sz="1100">
              <a:latin typeface="Calibri"/>
              <a:cs typeface="Calibri"/>
            </a:endParaRPr>
          </a:p>
          <a:p>
            <a:pPr lvl="3" marL="1841500" marR="272415" indent="-229235">
              <a:lnSpc>
                <a:spcPct val="116300"/>
              </a:lnSpc>
              <a:spcBef>
                <a:spcPts val="75"/>
              </a:spcBef>
              <a:buFont typeface="Symbol"/>
              <a:buChar char=""/>
              <a:tabLst>
                <a:tab pos="1841500" algn="l"/>
                <a:tab pos="1842135" algn="l"/>
              </a:tabLst>
            </a:pPr>
            <a:r>
              <a:rPr dirty="0" sz="1100">
                <a:latin typeface="Calibri"/>
                <a:cs typeface="Calibri"/>
              </a:rPr>
              <a:t>Must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have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account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transfer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information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not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subject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20% </a:t>
            </a:r>
            <a:r>
              <a:rPr dirty="0" sz="1100">
                <a:latin typeface="Calibri"/>
                <a:cs typeface="Calibri"/>
              </a:rPr>
              <a:t>federal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withholdings.</a:t>
            </a:r>
            <a:endParaRPr sz="1100">
              <a:latin typeface="Calibri"/>
              <a:cs typeface="Calibri"/>
            </a:endParaRPr>
          </a:p>
          <a:p>
            <a:pPr lvl="3" marL="1842135" indent="-229235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1841500" algn="l"/>
                <a:tab pos="1842135" algn="l"/>
              </a:tabLst>
            </a:pPr>
            <a:r>
              <a:rPr dirty="0" sz="1100">
                <a:latin typeface="Calibri"/>
                <a:cs typeface="Calibri"/>
              </a:rPr>
              <a:t>Members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have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option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 partial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rollover/refund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as </a:t>
            </a:r>
            <a:r>
              <a:rPr dirty="0" sz="1100" spc="-10">
                <a:latin typeface="Calibri"/>
                <a:cs typeface="Calibri"/>
              </a:rPr>
              <a:t>well.</a:t>
            </a:r>
            <a:endParaRPr sz="1100">
              <a:latin typeface="Calibri"/>
              <a:cs typeface="Calibri"/>
            </a:endParaRPr>
          </a:p>
          <a:p>
            <a:pPr marL="469900" marR="5080" indent="-228600">
              <a:lnSpc>
                <a:spcPct val="116300"/>
              </a:lnSpc>
              <a:spcBef>
                <a:spcPts val="70"/>
              </a:spcBef>
              <a:buFont typeface="Symbol"/>
              <a:buChar char=""/>
              <a:tabLst>
                <a:tab pos="470534" algn="l"/>
                <a:tab pos="471170" algn="l"/>
              </a:tabLst>
            </a:pPr>
            <a:r>
              <a:rPr dirty="0" sz="1100">
                <a:latin typeface="Calibri"/>
                <a:cs typeface="Calibri"/>
              </a:rPr>
              <a:t>Member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expected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advise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Plan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Administrator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which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option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she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chose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complete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refund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within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Pension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website.</a:t>
            </a:r>
            <a:endParaRPr sz="1100">
              <a:latin typeface="Calibri"/>
              <a:cs typeface="Calibri"/>
            </a:endParaRPr>
          </a:p>
          <a:p>
            <a:pPr marL="470534" marR="75565" indent="-229235">
              <a:lnSpc>
                <a:spcPct val="116799"/>
              </a:lnSpc>
              <a:spcBef>
                <a:spcPts val="70"/>
              </a:spcBef>
              <a:buFont typeface="Symbol"/>
              <a:buChar char=""/>
              <a:tabLst>
                <a:tab pos="470534" algn="l"/>
                <a:tab pos="471170" algn="l"/>
              </a:tabLst>
            </a:pPr>
            <a:r>
              <a:rPr dirty="0" sz="1100">
                <a:latin typeface="Calibri"/>
                <a:cs typeface="Calibri"/>
              </a:rPr>
              <a:t>Up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date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contact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information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including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phone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number,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personal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email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physical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address </a:t>
            </a:r>
            <a:r>
              <a:rPr dirty="0" sz="1100">
                <a:latin typeface="Calibri"/>
                <a:cs typeface="Calibri"/>
              </a:rPr>
              <a:t>will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need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provided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Plan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Administrator.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All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city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emails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previously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provided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will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no </a:t>
            </a:r>
            <a:r>
              <a:rPr dirty="0" sz="1100">
                <a:latin typeface="Calibri"/>
                <a:cs typeface="Calibri"/>
              </a:rPr>
              <a:t>longer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active.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Jennifer Hanna</dc:creator>
  <dcterms:created xsi:type="dcterms:W3CDTF">2022-04-22T00:32:40Z</dcterms:created>
  <dcterms:modified xsi:type="dcterms:W3CDTF">2022-04-22T00:32:40Z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2022-04-20T00:00:00Z</vt:filetime>
  </property>
  <property fmtid="{D5CDD505-2E9C-101B-9397-08002B2CF9AE}" pid="3" name="Creator">
    <vt:lpwstr>Acrobat PDFMaker 22 for Word</vt:lpwstr>
  </property>
  <property fmtid="{D5CDD505-2E9C-101B-9397-08002B2CF9AE}" pid="4" name="LastSaved">
    <vt:filetime>2022-04-22T00:00:00Z</vt:filetime>
  </property>
</Properties>
</file>